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</p:sldMasterIdLst>
  <p:notesMasterIdLst>
    <p:notesMasterId r:id="rId11"/>
  </p:notesMasterIdLst>
  <p:handoutMasterIdLst>
    <p:handoutMasterId r:id="rId12"/>
  </p:handoutMasterIdLst>
  <p:sldIdLst>
    <p:sldId id="1211" r:id="rId4"/>
    <p:sldId id="1204" r:id="rId5"/>
    <p:sldId id="1212" r:id="rId6"/>
    <p:sldId id="1213" r:id="rId7"/>
    <p:sldId id="1214" r:id="rId8"/>
    <p:sldId id="1216" r:id="rId9"/>
    <p:sldId id="1215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1"/>
            <p14:sldId id="1204"/>
            <p14:sldId id="1212"/>
            <p14:sldId id="1213"/>
            <p14:sldId id="1214"/>
            <p14:sldId id="1216"/>
            <p14:sldId id="12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2D"/>
    <a:srgbClr val="00682F"/>
    <a:srgbClr val="960000"/>
    <a:srgbClr val="F4C6BA"/>
    <a:srgbClr val="FFCCCC"/>
    <a:srgbClr val="F6D0C6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87456" autoAdjust="0"/>
  </p:normalViewPr>
  <p:slideViewPr>
    <p:cSldViewPr>
      <p:cViewPr>
        <p:scale>
          <a:sx n="80" d="100"/>
          <a:sy n="80" d="100"/>
        </p:scale>
        <p:origin x="-1746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7621</c:v>
                </c:pt>
                <c:pt idx="1">
                  <c:v>7180</c:v>
                </c:pt>
                <c:pt idx="2">
                  <c:v>8449</c:v>
                </c:pt>
                <c:pt idx="3">
                  <c:v>7912</c:v>
                </c:pt>
                <c:pt idx="4">
                  <c:v>9413</c:v>
                </c:pt>
                <c:pt idx="5">
                  <c:v>12557</c:v>
                </c:pt>
                <c:pt idx="6">
                  <c:v>8559</c:v>
                </c:pt>
                <c:pt idx="7">
                  <c:v>11013</c:v>
                </c:pt>
                <c:pt idx="8">
                  <c:v>9622</c:v>
                </c:pt>
                <c:pt idx="9">
                  <c:v>7828</c:v>
                </c:pt>
                <c:pt idx="10">
                  <c:v>9815</c:v>
                </c:pt>
                <c:pt idx="11">
                  <c:v>9666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D-43CF-ABCF-DDF73D22DD26}"/>
            </c:ext>
          </c:extLst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12726</c:v>
                </c:pt>
                <c:pt idx="1">
                  <c:v>5946</c:v>
                </c:pt>
                <c:pt idx="2">
                  <c:v>7717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D-43CF-ABCF-DDF73D22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1392384"/>
        <c:axId val="61684352"/>
      </c:barChart>
      <c:catAx>
        <c:axId val="61392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1684352"/>
        <c:crosses val="autoZero"/>
        <c:auto val="1"/>
        <c:lblAlgn val="ctr"/>
        <c:lblOffset val="100"/>
        <c:noMultiLvlLbl val="0"/>
      </c:catAx>
      <c:valAx>
        <c:axId val="61684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61392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448074804996"/>
          <c:y val="3.8294168842471714E-2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'Для диаграмм'!$B$6:$B$14</c:f>
              <c:strCache>
                <c:ptCount val="1"/>
                <c:pt idx="0">
                  <c:v>Жалоба Консультации Заявка на оказание услуг Приём документов/выдача документов Сообщение информации Прием платежей Отзыв потребителя Предложение потребителя 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диаграмм'!$D$6:$D$14</c:f>
              <c:numCache>
                <c:formatCode>0.00</c:formatCode>
                <c:ptCount val="9"/>
                <c:pt idx="0">
                  <c:v>0.28420932964492784</c:v>
                </c:pt>
                <c:pt idx="1">
                  <c:v>87.430368714236991</c:v>
                </c:pt>
                <c:pt idx="2">
                  <c:v>9.8412217211716992</c:v>
                </c:pt>
                <c:pt idx="3">
                  <c:v>1.212626473151692</c:v>
                </c:pt>
                <c:pt idx="4">
                  <c:v>4.9262950471787491E-2</c:v>
                </c:pt>
                <c:pt idx="5">
                  <c:v>0</c:v>
                </c:pt>
                <c:pt idx="6">
                  <c:v>7.5789154571980748E-3</c:v>
                </c:pt>
                <c:pt idx="7">
                  <c:v>0.16673614005835766</c:v>
                </c:pt>
                <c:pt idx="8">
                  <c:v>1.007995755807344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F-44C6-9202-AC262D20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5059584"/>
        <c:axId val="35061120"/>
      </c:barChart>
      <c:catAx>
        <c:axId val="350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061120"/>
        <c:crosses val="autoZero"/>
        <c:auto val="1"/>
        <c:lblAlgn val="ctr"/>
        <c:lblOffset val="100"/>
        <c:noMultiLvlLbl val="0"/>
      </c:catAx>
      <c:valAx>
        <c:axId val="350611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152274354135491"/>
              <c:y val="0.915588728492271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05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21513782547709"/>
          <c:y val="0.11608293963254585"/>
          <c:w val="0.65180753307870143"/>
          <c:h val="0.66296262553958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('2'!$F$5;'2'!$J$5;'2'!$N$5;'2'!$R$5)</c:f>
              <c:numCache>
                <c:formatCode>General</c:formatCode>
                <c:ptCount val="4"/>
                <c:pt idx="0">
                  <c:v>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74-4143-8FAC-FE8DEE4DF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41248"/>
        <c:axId val="95151232"/>
      </c:barChart>
      <c:catAx>
        <c:axId val="95141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151232"/>
        <c:crosses val="autoZero"/>
        <c:auto val="1"/>
        <c:lblAlgn val="ctr"/>
        <c:lblOffset val="100"/>
        <c:noMultiLvlLbl val="0"/>
      </c:catAx>
      <c:valAx>
        <c:axId val="9515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14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('2'!$F$6;'2'!$J$6;'2'!$N$6;'2'!$R$6)</c:f>
              <c:numCache>
                <c:formatCode>General</c:formatCode>
                <c:ptCount val="4"/>
                <c:pt idx="0">
                  <c:v>23072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B-4527-BF67-62E423465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06176"/>
        <c:axId val="95107712"/>
      </c:barChart>
      <c:catAx>
        <c:axId val="95106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107712"/>
        <c:crosses val="autoZero"/>
        <c:auto val="1"/>
        <c:lblAlgn val="ctr"/>
        <c:lblOffset val="100"/>
        <c:noMultiLvlLbl val="0"/>
      </c:catAx>
      <c:valAx>
        <c:axId val="951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1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99832975423913"/>
          <c:y val="0.14700572038125889"/>
          <c:w val="0.74482889026607679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('2'!$F$4;'2'!$J$4;'2'!$N$4;'2'!$R$4)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('2'!$F$7;'2'!$J$7;'2'!$N$7;'2'!$R$7)</c:f>
              <c:numCache>
                <c:formatCode>General</c:formatCode>
                <c:ptCount val="4"/>
                <c:pt idx="0">
                  <c:v>2597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B-43F9-AFB1-4AE1B831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49312"/>
        <c:axId val="35150848"/>
      </c:barChart>
      <c:catAx>
        <c:axId val="35149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150848"/>
        <c:crosses val="autoZero"/>
        <c:auto val="1"/>
        <c:lblAlgn val="ctr"/>
        <c:lblOffset val="100"/>
        <c:noMultiLvlLbl val="0"/>
      </c:catAx>
      <c:valAx>
        <c:axId val="351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51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2389318433398"/>
          <c:y val="7.7129208841938121E-2"/>
          <c:w val="0.62125177856993263"/>
          <c:h val="0.65276398084867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диаграмм'!$B$20:$B$24</c:f>
              <c:strCache>
                <c:ptCount val="1"/>
                <c:pt idx="0">
                  <c:v>Очные обращения Заочные обращения через call-центр, в т.ч. Обращения через канцелярию Интерактивные обращения, в т.ч. Прочие (в т.ч. книга жалоб и предложений)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диаграмм'!$D$20:$D$24</c:f>
              <c:numCache>
                <c:formatCode>0.0%</c:formatCode>
                <c:ptCount val="5"/>
                <c:pt idx="0">
                  <c:v>9.500170525597787E-2</c:v>
                </c:pt>
                <c:pt idx="1">
                  <c:v>0.79949979157982498</c:v>
                </c:pt>
                <c:pt idx="2">
                  <c:v>5.1839781727234829E-2</c:v>
                </c:pt>
                <c:pt idx="3">
                  <c:v>4.9755579976505364E-2</c:v>
                </c:pt>
                <c:pt idx="4">
                  <c:v>3.9031414604570086E-3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3-447D-8456-0913BDB35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2959104"/>
        <c:axId val="93147904"/>
      </c:barChart>
      <c:catAx>
        <c:axId val="9295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93147904"/>
        <c:crossesAt val="0"/>
        <c:auto val="1"/>
        <c:lblAlgn val="ctr"/>
        <c:lblOffset val="100"/>
        <c:noMultiLvlLbl val="0"/>
      </c:catAx>
      <c:valAx>
        <c:axId val="931479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PF Din Text Cond Pro Light" panose="02000000000000000000" pitchFamily="2" charset="0"/>
                    <a:ea typeface="Calibri"/>
                    <a:cs typeface="Calibri"/>
                  </a:defRPr>
                </a:pPr>
                <a:r>
                  <a:rPr lang="ru-RU" sz="1000" b="0">
                    <a:latin typeface="PF Din Text Cond Pro Light" panose="02000000000000000000" pitchFamily="2" charset="0"/>
                  </a:rPr>
                  <a:t>Удельный вес канала коммцникации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575356862501501"/>
              <c:y val="0.811069003471340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295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F Din Text Cond Pro Light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диаграмм'!$D$31:$D$40</c:f>
              <c:numCache>
                <c:formatCode>0.0%</c:formatCode>
                <c:ptCount val="10"/>
                <c:pt idx="0">
                  <c:v>0.17514873621584751</c:v>
                </c:pt>
                <c:pt idx="1">
                  <c:v>4.4147182538178786E-2</c:v>
                </c:pt>
                <c:pt idx="2">
                  <c:v>0.5900943574974421</c:v>
                </c:pt>
                <c:pt idx="3">
                  <c:v>1.3300996627382622E-2</c:v>
                </c:pt>
                <c:pt idx="4">
                  <c:v>9.1363825836522791E-2</c:v>
                </c:pt>
                <c:pt idx="5">
                  <c:v>2.3835689112887946E-2</c:v>
                </c:pt>
                <c:pt idx="6">
                  <c:v>3.8576679677138202E-2</c:v>
                </c:pt>
                <c:pt idx="7">
                  <c:v>6.1768160976164313E-3</c:v>
                </c:pt>
                <c:pt idx="8">
                  <c:v>0</c:v>
                </c:pt>
                <c:pt idx="9">
                  <c:v>1.7355716396983592E-2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'Для диаграмм'!$D$31:$D$40</c15:f>
                <c15:dlblRangeCache>
                  <c:ptCount val="10"/>
                  <c:pt idx="0">
                    <c:v>30,6%</c:v>
                  </c:pt>
                  <c:pt idx="1">
                    <c:v>26,1%</c:v>
                  </c:pt>
                  <c:pt idx="2">
                    <c:v>2,1%</c:v>
                  </c:pt>
                  <c:pt idx="3">
                    <c:v>2,4%</c:v>
                  </c:pt>
                  <c:pt idx="4">
                    <c:v>2,7%</c:v>
                  </c:pt>
                  <c:pt idx="5">
                    <c:v>20,3%</c:v>
                  </c:pt>
                  <c:pt idx="6">
                    <c:v>3,4%</c:v>
                  </c:pt>
                  <c:pt idx="7">
                    <c:v>3,8%</c:v>
                  </c:pt>
                  <c:pt idx="8">
                    <c:v>4,1%</c:v>
                  </c:pt>
                  <c:pt idx="9">
                    <c:v>4,5%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B93-4990-8CAD-7DAF398F60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756608"/>
        <c:axId val="66758144"/>
      </c:barChart>
      <c:catAx>
        <c:axId val="6675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F Din Text Cond Pro Light" panose="02000000000000000000" pitchFamily="2" charset="0"/>
                <a:ea typeface="+mn-ea"/>
                <a:cs typeface="+mn-cs"/>
              </a:defRPr>
            </a:pPr>
            <a:endParaRPr lang="ru-RU"/>
          </a:p>
        </c:txPr>
        <c:crossAx val="66758144"/>
        <c:crosses val="autoZero"/>
        <c:auto val="1"/>
        <c:lblAlgn val="ctr"/>
        <c:lblOffset val="100"/>
        <c:noMultiLvlLbl val="0"/>
      </c:catAx>
      <c:valAx>
        <c:axId val="66758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75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PF Din Text Cond Pro Light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0.26666666666666666</c:v>
                </c:pt>
                <c:pt idx="1">
                  <c:v>0.53333333333333333</c:v>
                </c:pt>
                <c:pt idx="2">
                  <c:v>0.13333333333333333</c:v>
                </c:pt>
                <c:pt idx="3">
                  <c:v>6.6666666666666666E-2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0-42D1-8118-8F5B21F2C9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95112576"/>
        <c:axId val="95155712"/>
      </c:barChart>
      <c:catAx>
        <c:axId val="9511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95155712"/>
        <c:crossesAt val="0"/>
        <c:auto val="1"/>
        <c:lblAlgn val="ctr"/>
        <c:lblOffset val="100"/>
        <c:noMultiLvlLbl val="0"/>
      </c:catAx>
      <c:valAx>
        <c:axId val="951557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511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21.04.2023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11175"/>
            <a:ext cx="4532312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76675" y="6356450"/>
            <a:ext cx="2843609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" y="406642"/>
            <a:ext cx="1955801" cy="4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148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12192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5" y="116632"/>
            <a:ext cx="1089828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11652515" y="302986"/>
            <a:ext cx="6227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85421" y="67736"/>
            <a:ext cx="10896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" y="116645"/>
            <a:ext cx="899897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11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8007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2531605" y="3506690"/>
            <a:ext cx="720080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Отчет по работе с потребителями                                      филиала ПАО «Россети Сибирь» – «Бурятэнерго»                                   </a:t>
            </a:r>
          </a:p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dirty="0" smtClean="0">
                <a:sym typeface="PFDinTextCondPro-Medium"/>
              </a:rPr>
              <a:t>за  1 </a:t>
            </a:r>
            <a:r>
              <a:rPr lang="ru-RU" sz="2600" dirty="0">
                <a:sym typeface="PFDinTextCondPro-Medium"/>
              </a:rPr>
              <a:t>к</a:t>
            </a:r>
            <a:r>
              <a:rPr lang="ru-RU" sz="2600" dirty="0" smtClean="0">
                <a:sym typeface="PFDinTextCondPro-Medium"/>
              </a:rPr>
              <a:t>вартал </a:t>
            </a:r>
            <a:r>
              <a:rPr lang="ru-RU" sz="2600" dirty="0" smtClean="0">
                <a:sym typeface="PFDinTextCondPro-Medium"/>
              </a:rPr>
              <a:t>2023 </a:t>
            </a:r>
            <a:r>
              <a:rPr lang="ru-RU" sz="2600" dirty="0" smtClean="0">
                <a:sym typeface="PFDinTextCondPro-Medium"/>
              </a:rPr>
              <a:t>года</a:t>
            </a:r>
            <a:endParaRPr sz="26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5" y="1"/>
            <a:ext cx="2034167" cy="236219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3" y="5704879"/>
            <a:ext cx="2143529" cy="1153123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2495599" y="6240704"/>
            <a:ext cx="72008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 err="1"/>
              <a:t>rosseti-sib.ru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44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3657600" y="284105"/>
            <a:ext cx="6172200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Динамика поступивших обращений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2022 </a:t>
            </a:r>
            <a:r>
              <a:rPr lang="ru-RU" sz="1800" b="0" dirty="0">
                <a:latin typeface="PF Din Text Cond Pro Medium" panose="02000500000000020004" pitchFamily="2" charset="0"/>
              </a:rPr>
              <a:t>и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865312" y="1785937"/>
          <a:ext cx="846137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0164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948431" y="291215"/>
            <a:ext cx="71628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                        Распределение обращений по категориям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0" dirty="0" smtClean="0">
                <a:latin typeface="PF Din Text Cond Pro Medium" panose="02000500000000020004" pitchFamily="2" charset="0"/>
              </a:rPr>
              <a:t>за </a:t>
            </a:r>
            <a:r>
              <a:rPr lang="en-US" sz="1800" b="0" dirty="0" err="1" smtClean="0">
                <a:latin typeface="PF Din Text Cond Pro Medium" panose="02000500000000020004" pitchFamily="2" charset="0"/>
              </a:rPr>
              <a:t>i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Г.</a:t>
            </a:r>
            <a:endParaRPr lang="ru-RU" sz="1800" b="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10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785050"/>
              </p:ext>
            </p:extLst>
          </p:nvPr>
        </p:nvGraphicFramePr>
        <p:xfrm>
          <a:off x="2667000" y="893161"/>
          <a:ext cx="7162800" cy="35243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2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обращений,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87,4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2597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dirty="0"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26389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81724"/>
              </p:ext>
            </p:extLst>
          </p:nvPr>
        </p:nvGraphicFramePr>
        <p:xfrm>
          <a:off x="3505200" y="4495800"/>
          <a:ext cx="5029200" cy="20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162800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Динамика обращений по категориям за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Г.</a:t>
            </a:r>
          </a:p>
        </p:txBody>
      </p:sp>
      <p:graphicFrame>
        <p:nvGraphicFramePr>
          <p:cNvPr id="13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84894"/>
              </p:ext>
            </p:extLst>
          </p:nvPr>
        </p:nvGraphicFramePr>
        <p:xfrm>
          <a:off x="2286001" y="893160"/>
          <a:ext cx="7543799" cy="33365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2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005443762"/>
                    </a:ext>
                  </a:extLst>
                </a:gridCol>
                <a:gridCol w="1015570">
                  <a:extLst>
                    <a:ext uri="{9D8B030D-6E8A-4147-A177-3AD203B41FA5}">
                      <a16:colId xmlns="" xmlns:a16="http://schemas.microsoft.com/office/drawing/2014/main" val="2501300390"/>
                    </a:ext>
                  </a:extLst>
                </a:gridCol>
                <a:gridCol w="1217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Категория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4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23072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2597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098797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42919937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10876158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98790780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              Итог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26389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55227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309544" y="4420067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4440117"/>
            <a:ext cx="1838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>
                <a:latin typeface="PF Din Text Cond Pro Light" panose="02000000000000000000" pitchFamily="2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18178" y="4448054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93055"/>
              </p:ext>
            </p:extLst>
          </p:nvPr>
        </p:nvGraphicFramePr>
        <p:xfrm>
          <a:off x="417819" y="4953000"/>
          <a:ext cx="3344334" cy="142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93790"/>
              </p:ext>
            </p:extLst>
          </p:nvPr>
        </p:nvGraphicFramePr>
        <p:xfrm>
          <a:off x="3886200" y="5029200"/>
          <a:ext cx="3603624" cy="148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671130"/>
              </p:ext>
            </p:extLst>
          </p:nvPr>
        </p:nvGraphicFramePr>
        <p:xfrm>
          <a:off x="7916127" y="5029200"/>
          <a:ext cx="3497790" cy="147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88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3124200" y="299842"/>
            <a:ext cx="7772132" cy="576064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КАНАЛАМ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ПОСТУПЛЕНИЯ </a:t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ЗА </a:t>
            </a:r>
            <a:r>
              <a:rPr lang="en-US" sz="1800" b="0" dirty="0" err="1" smtClean="0">
                <a:latin typeface="PF Din Text Cond Pro Medium" panose="02000500000000020004" pitchFamily="2" charset="0"/>
              </a:rPr>
              <a:t>i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21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42296"/>
              </p:ext>
            </p:extLst>
          </p:nvPr>
        </p:nvGraphicFramePr>
        <p:xfrm>
          <a:off x="2819400" y="1066800"/>
          <a:ext cx="6553200" cy="22859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4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7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2507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21098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F8B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defTabSz="457200" rtl="0" eaLnBrk="1" fontAlgn="b" latinLnBrk="0" hangingPunct="1"/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26389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44793"/>
              </p:ext>
            </p:extLst>
          </p:nvPr>
        </p:nvGraphicFramePr>
        <p:xfrm>
          <a:off x="3200400" y="3581400"/>
          <a:ext cx="5200649" cy="26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757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ОБРАЩЕНИЙ по тематикам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/>
            </a:r>
            <a:br>
              <a:rPr lang="ru-RU" sz="1800" b="0" dirty="0" smtClean="0">
                <a:latin typeface="PF Din Text Cond Pro Medium" panose="02000500000000020004" pitchFamily="2" charset="0"/>
              </a:rPr>
            </a:br>
            <a:r>
              <a:rPr lang="ru-RU" sz="1800" b="0" dirty="0" smtClean="0">
                <a:latin typeface="PF Din Text Cond Pro Medium" panose="02000500000000020004" pitchFamily="2" charset="0"/>
              </a:rPr>
              <a:t>                                   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22260"/>
              </p:ext>
            </p:extLst>
          </p:nvPr>
        </p:nvGraphicFramePr>
        <p:xfrm>
          <a:off x="3048000" y="990601"/>
          <a:ext cx="6205536" cy="30335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4622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1165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15572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2411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26389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38595"/>
              </p:ext>
            </p:extLst>
          </p:nvPr>
        </p:nvGraphicFramePr>
        <p:xfrm>
          <a:off x="3733800" y="4419600"/>
          <a:ext cx="4569263" cy="201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74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Box 3"/>
          <p:cNvSpPr txBox="1"/>
          <p:nvPr/>
        </p:nvSpPr>
        <p:spPr>
          <a:xfrm>
            <a:off x="10346813" y="296570"/>
            <a:ext cx="4781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2</a:t>
            </a:r>
          </a:p>
        </p:txBody>
      </p:sp>
      <p:sp>
        <p:nvSpPr>
          <p:cNvPr id="443" name="Прямоугольник 1"/>
          <p:cNvSpPr txBox="1"/>
          <p:nvPr/>
        </p:nvSpPr>
        <p:spPr>
          <a:xfrm>
            <a:off x="2089986" y="1403655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sz="16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2514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41029A-4394-3849-A658-E7B3C612C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" y="277683"/>
            <a:ext cx="1745676" cy="533401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657868" y="317095"/>
            <a:ext cx="7772132" cy="576064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en-US" sz="1800" b="0" dirty="0" smtClean="0">
                <a:latin typeface="PF Din Text Cond Pro Medium" panose="02000500000000020004" pitchFamily="2" charset="0"/>
              </a:rPr>
              <a:t>I </a:t>
            </a:r>
            <a:r>
              <a:rPr lang="ru-RU" sz="1800" b="0" dirty="0">
                <a:latin typeface="PF Din Text Cond Pro Medium" panose="02000500000000020004" pitchFamily="2" charset="0"/>
              </a:rPr>
              <a:t>КВАРТАЛ </a:t>
            </a:r>
            <a:r>
              <a:rPr lang="ru-RU" sz="1800" b="0" dirty="0" smtClean="0">
                <a:latin typeface="PF Din Text Cond Pro Medium" panose="02000500000000020004" pitchFamily="2" charset="0"/>
              </a:rPr>
              <a:t>2023Г</a:t>
            </a:r>
            <a:r>
              <a:rPr lang="ru-RU" sz="1800" b="0" dirty="0">
                <a:latin typeface="PF Din Text Cond Pro Medium" panose="02000500000000020004" pitchFamily="2" charset="0"/>
              </a:rPr>
              <a:t>.</a:t>
            </a:r>
          </a:p>
        </p:txBody>
      </p:sp>
      <p:graphicFrame>
        <p:nvGraphicFramePr>
          <p:cNvPr id="8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68762"/>
              </p:ext>
            </p:extLst>
          </p:nvPr>
        </p:nvGraphicFramePr>
        <p:xfrm>
          <a:off x="2971800" y="1066801"/>
          <a:ext cx="6205536" cy="31241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1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Канал поступления обращения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Количество обращений 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Удельный вес в общем количестве обращений,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26,7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 обслуживание электросетевых объектов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 деятельность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9417869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Итог</a:t>
                      </a:r>
                      <a:endParaRPr kumimoji="0" lang="ru-RU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203835"/>
              </p:ext>
            </p:extLst>
          </p:nvPr>
        </p:nvGraphicFramePr>
        <p:xfrm>
          <a:off x="3505200" y="4419600"/>
          <a:ext cx="5512517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08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117829</TotalTime>
  <Words>477</Words>
  <Application>Microsoft Office PowerPoint</Application>
  <PresentationFormat>Произвольный</PresentationFormat>
  <Paragraphs>223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Шаблон Презентации Россети</vt:lpstr>
      <vt:lpstr>Тема Office</vt:lpstr>
      <vt:lpstr>6_Тема Office</vt:lpstr>
      <vt:lpstr>Презентация PowerPoint</vt:lpstr>
      <vt:lpstr>Динамика поступивших обращений  за 2022 и 2023 гг.</vt:lpstr>
      <vt:lpstr>Презентация PowerPoint</vt:lpstr>
      <vt:lpstr>Динамика обращений по категориям за 2023 Г.</vt:lpstr>
      <vt:lpstr>РАСПРЕДЕЛЕНИЕ ОБРАЩЕНИЙ ПО КАНАЛАМ ПОСТУПЛЕНИЯ  ЗА i КВАРТАЛ 2023Г.</vt:lpstr>
      <vt:lpstr>РАСПРЕДЕЛЕНИЕ ОБРАЩЕНИЙ по тематикам                                      ЗА I КВАРТАЛ 2023Г.</vt:lpstr>
      <vt:lpstr>РАСПРЕДЕЛЕНИЕ жалоб по тематикам ЗА I КВАРТАЛ 2023Г.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Валуевич Лидия Васильевна</cp:lastModifiedBy>
  <cp:revision>3739</cp:revision>
  <cp:lastPrinted>2019-01-28T06:40:31Z</cp:lastPrinted>
  <dcterms:created xsi:type="dcterms:W3CDTF">1601-01-01T00:00:00Z</dcterms:created>
  <dcterms:modified xsi:type="dcterms:W3CDTF">2023-04-21T08:31:57Z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